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360" r:id="rId19"/>
    <p:sldId id="433" r:id="rId20"/>
    <p:sldId id="366" r:id="rId21"/>
    <p:sldId id="363" r:id="rId22"/>
    <p:sldId id="451" r:id="rId23"/>
    <p:sldId id="404" r:id="rId24"/>
    <p:sldId id="435" r:id="rId25"/>
    <p:sldId id="440" r:id="rId26"/>
    <p:sldId id="437" r:id="rId27"/>
    <p:sldId id="368" r:id="rId28"/>
    <p:sldId id="438" r:id="rId29"/>
    <p:sldId id="369" r:id="rId30"/>
    <p:sldId id="439" r:id="rId31"/>
    <p:sldId id="370" r:id="rId32"/>
    <p:sldId id="376" r:id="rId33"/>
    <p:sldId id="379" r:id="rId34"/>
    <p:sldId id="381" r:id="rId35"/>
    <p:sldId id="452" r:id="rId36"/>
    <p:sldId id="403" r:id="rId37"/>
    <p:sldId id="443" r:id="rId38"/>
    <p:sldId id="442" r:id="rId39"/>
    <p:sldId id="444" r:id="rId40"/>
    <p:sldId id="446" r:id="rId41"/>
    <p:sldId id="382" r:id="rId42"/>
    <p:sldId id="445" r:id="rId43"/>
    <p:sldId id="384" r:id="rId44"/>
    <p:sldId id="420" r:id="rId45"/>
    <p:sldId id="385" r:id="rId46"/>
    <p:sldId id="386" r:id="rId47"/>
    <p:sldId id="409" r:id="rId48"/>
    <p:sldId id="453" r:id="rId49"/>
    <p:sldId id="447" r:id="rId50"/>
    <p:sldId id="448" r:id="rId51"/>
    <p:sldId id="449" r:id="rId52"/>
    <p:sldId id="450" r:id="rId53"/>
    <p:sldId id="454" r:id="rId54"/>
    <p:sldId id="396" r:id="rId55"/>
    <p:sldId id="398" r:id="rId56"/>
    <p:sldId id="399" r:id="rId57"/>
    <p:sldId id="400" r:id="rId58"/>
    <p:sldId id="426" r:id="rId59"/>
    <p:sldId id="411" r:id="rId60"/>
    <p:sldId id="412" r:id="rId61"/>
    <p:sldId id="414" r:id="rId62"/>
    <p:sldId id="424" r:id="rId63"/>
    <p:sldId id="418" r:id="rId64"/>
    <p:sldId id="419" r:id="rId65"/>
    <p:sldId id="427" r:id="rId66"/>
    <p:sldId id="415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 autoAdjust="0"/>
    <p:restoredTop sz="80901" autoAdjust="0"/>
  </p:normalViewPr>
  <p:slideViewPr>
    <p:cSldViewPr snapToGrid="0">
      <p:cViewPr varScale="1">
        <p:scale>
          <a:sx n="110" d="100"/>
          <a:sy n="110" d="100"/>
        </p:scale>
        <p:origin x="263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2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</a:t>
            </a:r>
            <a:r>
              <a:rPr lang="en-US" dirty="0"/>
              <a:t>6143:  Introduction to machine learning</a:t>
            </a:r>
          </a:p>
          <a:p>
            <a:r>
              <a:rPr lang="en-US" dirty="0"/>
              <a:t>Prof. Pei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76164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6F09-A6C7-4CA1-8FF9-DA77CD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8286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9152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90BB-A5EA-4FC9-B044-E675D19D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370"/>
            <a:ext cx="103536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Fit Logistic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logistic model</a:t>
                </a:r>
                <a:r>
                  <a:rPr lang="en-US" dirty="0"/>
                  <a:t>:  Given </a:t>
                </a:r>
                <a:r>
                  <a:rPr lang="en-US" i="1" dirty="0"/>
                  <a:t>new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predict class probability via:</a:t>
                </a:r>
                <a:endParaRPr lang="en-US" b="1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1" dirty="0"/>
              </a:p>
              <a:p>
                <a:pPr lvl="1"/>
                <a:r>
                  <a:rPr lang="en-US" dirty="0"/>
                  <a:t>Sigmoid: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Learn 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from the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12E9-4C93-4FB1-B0DF-4D65E21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52" y="2214339"/>
            <a:ext cx="3427595" cy="242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EEC9-35AF-4BD2-81D8-C2CDE87C024A}"/>
              </a:ext>
            </a:extLst>
          </p:cNvPr>
          <p:cNvSpPr txBox="1"/>
          <p:nvPr/>
        </p:nvSpPr>
        <p:spPr>
          <a:xfrm>
            <a:off x="9145913" y="460463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08D03-C6AA-4643-BFFA-DF65D1D62511}"/>
              </a:ext>
            </a:extLst>
          </p:cNvPr>
          <p:cNvGrpSpPr/>
          <p:nvPr/>
        </p:nvGrpSpPr>
        <p:grpSpPr>
          <a:xfrm>
            <a:off x="8219974" y="3158836"/>
            <a:ext cx="1527464" cy="1190640"/>
            <a:chOff x="8219974" y="3158836"/>
            <a:chExt cx="1527464" cy="11906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8DE136-6499-4C4F-9681-903A09C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314700"/>
              <a:ext cx="1277317" cy="10165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B9F0D8-4C39-42CE-B857-BF2EF6F152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158836"/>
              <a:ext cx="996762" cy="1172384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D32A9-058B-456F-9270-39476623B0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3429000"/>
              <a:ext cx="1517838" cy="920476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1730258" y="4970627"/>
            <a:ext cx="5460251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CFD4D3-B943-4142-B300-2F16F58DABC0}"/>
              </a:ext>
            </a:extLst>
          </p:cNvPr>
          <p:cNvSpPr/>
          <p:nvPr/>
        </p:nvSpPr>
        <p:spPr>
          <a:xfrm>
            <a:off x="1818409" y="1943100"/>
            <a:ext cx="7647709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From the logistic model, we can derive: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= Probability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are the data matrices for all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the vector of parameters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Key idea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higher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is a better match with the parameters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Principle</a:t>
                </a:r>
                <a:r>
                  <a:rPr lang="es-ES" dirty="0"/>
                  <a:t>:  </a:t>
                </a: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Find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i="1" dirty="0"/>
                  <a:t>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6FD3A6-19D1-432D-9036-44CE6D9D4E2E}"/>
              </a:ext>
            </a:extLst>
          </p:cNvPr>
          <p:cNvSpPr/>
          <p:nvPr/>
        </p:nvSpPr>
        <p:spPr>
          <a:xfrm>
            <a:off x="2628900" y="2421082"/>
            <a:ext cx="6878782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MLE for logistic model is equivalent to minimizing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the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prove below this is equivalent to maximizing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Provides a simple cost function to minimize for fitting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implicitly function of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Each term has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positive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4F0F-351E-405A-972B-D45D93B4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9" y="2727923"/>
            <a:ext cx="4400550" cy="2590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12880A-0530-462D-84AD-2D8E38FA2237}"/>
              </a:ext>
            </a:extLst>
          </p:cNvPr>
          <p:cNvSpPr/>
          <p:nvPr/>
        </p:nvSpPr>
        <p:spPr>
          <a:xfrm rot="10800000">
            <a:off x="7716805" y="5318723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/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blipFill>
                <a:blip r:embed="rId4"/>
                <a:stretch>
                  <a:fillRect l="-2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1363C-FB5E-4097-986B-D73B2268410F}"/>
              </a:ext>
            </a:extLst>
          </p:cNvPr>
          <p:cNvSpPr/>
          <p:nvPr/>
        </p:nvSpPr>
        <p:spPr>
          <a:xfrm>
            <a:off x="10155206" y="5381182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/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blipFill>
                <a:blip r:embed="rId5"/>
                <a:stretch>
                  <a:fillRect l="-22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4447309" y="3529444"/>
            <a:ext cx="3034145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n-US" dirty="0"/>
              <a:t>LE Using 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write the MLE using argmax</a:t>
                </a:r>
              </a:p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b="0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b="0" dirty="0"/>
                  <a:t>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MLE is equivalent to: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Equivalent to saying find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</p:spPr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  <a:blipFill>
                <a:blip r:embed="rId2"/>
                <a:stretch>
                  <a:fillRect l="-192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703A3-7F77-42F8-B145-E43CED3EAFE6}"/>
              </a:ext>
            </a:extLst>
          </p:cNvPr>
          <p:cNvGrpSpPr/>
          <p:nvPr/>
        </p:nvGrpSpPr>
        <p:grpSpPr>
          <a:xfrm>
            <a:off x="7842538" y="1887340"/>
            <a:ext cx="3676650" cy="2900271"/>
            <a:chOff x="7842538" y="1887340"/>
            <a:chExt cx="3676650" cy="290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72544-E7BC-4A54-948A-615BA938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538" y="2215861"/>
              <a:ext cx="3676650" cy="2571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F531A-3964-4EA7-8FF8-30760487CECC}"/>
                </a:ext>
              </a:extLst>
            </p:cNvPr>
            <p:cNvSpPr txBox="1"/>
            <p:nvPr/>
          </p:nvSpPr>
          <p:spPr>
            <a:xfrm>
              <a:off x="8480887" y="1887340"/>
              <a:ext cx="2399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Negative Log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= 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754BF5-76F6-4AF9-8C5B-DE810CBAF50B}"/>
              </a:ext>
            </a:extLst>
          </p:cNvPr>
          <p:cNvSpPr/>
          <p:nvPr/>
        </p:nvSpPr>
        <p:spPr>
          <a:xfrm>
            <a:off x="3283527" y="3657599"/>
            <a:ext cx="5538355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multi-class classification, 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categorial cross-entropy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prove this with some algebra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Numerical methods</a:t>
                </a:r>
                <a:r>
                  <a:rPr lang="en-US" dirty="0"/>
                  <a:t>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unit: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2" y="3693924"/>
            <a:ext cx="4952307" cy="2305050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2F075-C14B-435A-B069-442F8344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1" r="-229"/>
          <a:stretch/>
        </p:blipFill>
        <p:spPr>
          <a:xfrm>
            <a:off x="1097280" y="1526298"/>
            <a:ext cx="7121929" cy="131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487E4-4A69-47C4-B8B4-05FED3EC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322"/>
            <a:ext cx="4371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Returning to the breast cancer dataset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</p:spPr>
            <p:txBody>
              <a:bodyPr/>
              <a:lstStyle/>
              <a:p>
                <a:r>
                  <a:rPr lang="en-US" dirty="0"/>
                  <a:t>Get the two variables</a:t>
                </a:r>
              </a:p>
              <a:p>
                <a:r>
                  <a:rPr lang="en-US" dirty="0"/>
                  <a:t>Scale, fit and test</a:t>
                </a:r>
              </a:p>
              <a:p>
                <a:r>
                  <a:rPr lang="en-US" dirty="0"/>
                  <a:t>Regularization note for </a:t>
                </a:r>
                <a:r>
                  <a:rPr lang="en-US" dirty="0" err="1"/>
                  <a:t>sklearn</a:t>
                </a:r>
                <a:endParaRPr lang="en-US" dirty="0"/>
              </a:p>
              <a:p>
                <a:pPr lvl="1"/>
                <a:r>
                  <a:rPr lang="en-US" dirty="0"/>
                  <a:t>Always performs regularized regression:</a:t>
                </a:r>
              </a:p>
              <a:p>
                <a:pPr lvl="1"/>
                <a:r>
                  <a:rPr lang="en-US" dirty="0"/>
                  <a:t>Minimizes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Negative log likelihood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regularization term (like Ridge)</a:t>
                </a:r>
              </a:p>
              <a:p>
                <a:pPr lvl="1"/>
                <a:r>
                  <a:rPr lang="en-US" dirty="0"/>
                  <a:t>Used for numerical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  <a:blipFill>
                <a:blip r:embed="rId2"/>
                <a:stretch>
                  <a:fillRect l="-319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131-8A84-46F4-AF03-B77C26C5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2" y="1454728"/>
            <a:ext cx="3031614" cy="111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88C2A-E852-4709-87C6-7F24AE59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88" y="2766578"/>
            <a:ext cx="2944093" cy="66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DA-69E3-4308-BBEC-3A3D133B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1" y="3679005"/>
            <a:ext cx="4998720" cy="62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A471-B121-47F0-AC98-25B94BD6D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83" y="4665467"/>
            <a:ext cx="4290358" cy="11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</p:spPr>
            <p:txBody>
              <a:bodyPr/>
              <a:lstStyle/>
              <a:p>
                <a:r>
                  <a:rPr lang="en-US" dirty="0"/>
                  <a:t>Probability output:</a:t>
                </a:r>
              </a:p>
              <a:p>
                <a:pPr lvl="1"/>
                <a:r>
                  <a:rPr lang="en-US" dirty="0"/>
                  <a:t>Smooth value from 0 to 1</a:t>
                </a:r>
              </a:p>
              <a:p>
                <a:r>
                  <a:rPr lang="en-US" dirty="0"/>
                  <a:t>Class decision: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Decision boundary is a line</a:t>
                </a:r>
              </a:p>
              <a:p>
                <a:pPr lvl="1"/>
                <a:r>
                  <a:rPr lang="en-US" dirty="0"/>
                  <a:t>Similar to what we manually selected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  <a:blipFill>
                <a:blip r:embed="rId2"/>
                <a:stretch>
                  <a:fillRect l="-353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584C3-68E2-4487-BABD-D142A36B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7" y="1724025"/>
            <a:ext cx="6029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0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8901-E0ED-4AE8-AABC-2750233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All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D62-BDC8-4346-843A-00C09A6A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254" y="1539277"/>
            <a:ext cx="4131425" cy="4329817"/>
          </a:xfrm>
        </p:spPr>
        <p:txBody>
          <a:bodyPr/>
          <a:lstStyle/>
          <a:p>
            <a:r>
              <a:rPr lang="en-US" dirty="0"/>
              <a:t>With all 10 variables:</a:t>
            </a:r>
          </a:p>
          <a:p>
            <a:pPr lvl="1"/>
            <a:r>
              <a:rPr lang="en-US" dirty="0"/>
              <a:t>Get 97% test accuracy</a:t>
            </a:r>
          </a:p>
          <a:p>
            <a:pPr lvl="1"/>
            <a:endParaRPr lang="en-US" dirty="0"/>
          </a:p>
          <a:p>
            <a:r>
              <a:rPr lang="en-US" dirty="0"/>
              <a:t>10-fold cross validation</a:t>
            </a:r>
          </a:p>
          <a:p>
            <a:pPr lvl="1"/>
            <a:r>
              <a:rPr lang="en-US" dirty="0"/>
              <a:t>Also in demo</a:t>
            </a:r>
          </a:p>
          <a:p>
            <a:pPr lvl="1"/>
            <a:r>
              <a:rPr lang="en-US" dirty="0"/>
              <a:t>Accuracy = 0.967</a:t>
            </a:r>
          </a:p>
          <a:p>
            <a:pPr lvl="1"/>
            <a:r>
              <a:rPr lang="en-US" dirty="0"/>
              <a:t>SE = 0.011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B3D4-676D-44F8-98C5-DC000FD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7802-1E43-455A-B037-277EF18C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539277"/>
            <a:ext cx="5695950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09AC-9C31-429A-B280-707D8038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4" y="3034702"/>
            <a:ext cx="4019550" cy="26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4213D-143B-4C21-9453-7E04AF6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9" y="2923828"/>
            <a:ext cx="1866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0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4769426"/>
            <a:ext cx="4962697" cy="1229547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FBE-CF1A-4078-AEDF-79F801EE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9418"/>
            <a:ext cx="8086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30" y="12805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https://github.com/pliugithub/MachineLearning/tree/master/unit06_logistic/breast_cancer.ipynb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89" y="2186073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10206</TotalTime>
  <Words>3751</Words>
  <Application>Microsoft Macintosh PowerPoint</Application>
  <PresentationFormat>Widescreen</PresentationFormat>
  <Paragraphs>642</Paragraphs>
  <Slides>66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Linear vs. Non-Linear</vt:lpstr>
      <vt:lpstr>Perfect Linear Separability</vt:lpstr>
      <vt:lpstr>Most Data not Perfectly Separable</vt:lpstr>
      <vt:lpstr>Non-Uniqueness</vt:lpstr>
      <vt:lpstr>In-Class Exercise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How To Fit Logistic Models?</vt:lpstr>
      <vt:lpstr>Maximum Likelihood Principle</vt:lpstr>
      <vt:lpstr>Binary Cross Entropy</vt:lpstr>
      <vt:lpstr>Visualizing BCE</vt:lpstr>
      <vt:lpstr>Min and Argmin</vt:lpstr>
      <vt:lpstr>MLE Using Argmax</vt:lpstr>
      <vt:lpstr>Log Likelihood</vt:lpstr>
      <vt:lpstr>Logistic Loss = Binary Cross Entropy</vt:lpstr>
      <vt:lpstr>Multi-Class Classification</vt:lpstr>
      <vt:lpstr>Gradient Calculations</vt:lpstr>
      <vt:lpstr>Numerical Optimization</vt:lpstr>
      <vt:lpstr>In-Class Exercise</vt:lpstr>
      <vt:lpstr>Outline </vt:lpstr>
      <vt:lpstr>Fitting Two Variables</vt:lpstr>
      <vt:lpstr>Visualizing the Decision Regions</vt:lpstr>
      <vt:lpstr>Fitting All The Variables</vt:lpstr>
      <vt:lpstr>In-Class Exercise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573</cp:revision>
  <cp:lastPrinted>2018-02-26T02:45:01Z</cp:lastPrinted>
  <dcterms:created xsi:type="dcterms:W3CDTF">2015-03-22T11:15:32Z</dcterms:created>
  <dcterms:modified xsi:type="dcterms:W3CDTF">2021-02-26T22:20:14Z</dcterms:modified>
</cp:coreProperties>
</file>